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378" r:id="rId2"/>
    <p:sldId id="296" r:id="rId3"/>
    <p:sldId id="297" r:id="rId4"/>
    <p:sldId id="298" r:id="rId5"/>
    <p:sldId id="299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58" autoAdjust="0"/>
    <p:restoredTop sz="94708" autoAdjust="0"/>
  </p:normalViewPr>
  <p:slideViewPr>
    <p:cSldViewPr>
      <p:cViewPr varScale="1">
        <p:scale>
          <a:sx n="83" d="100"/>
          <a:sy n="83" d="100"/>
        </p:scale>
        <p:origin x="14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531485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378126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45604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2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23319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3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79251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4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89678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5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26761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79CB-4A32-489D-9E30-DC906F0386C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94832-E2D4-4B8C-9272-644F2376F2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610CF-6900-4294-837A-B7E7B5EC38C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96E-76F6-428D-9D47-0F6E24D0AD9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7FE3-66C6-421B-B7CA-F88C5114C1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822B-56EA-4C08-A30E-0AEA9DCD979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6FE8-791A-44FE-B628-E82F3740B99E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9CD18-ABAB-41FB-9736-C95D8A4EFE2A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B257-57B6-4872-B0B2-F2FF93A2BCA9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E465-493E-40CF-B0CE-E9F505567127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3F6E-074E-41AB-AF69-11906B4B4ED2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84F503-AE44-4CDC-A4C8-D73D43D1AA5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5739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FLUID MECHANICS</a:t>
            </a:r>
            <a:br>
              <a:rPr lang="en-US" b="1" i="1" dirty="0" smtClean="0"/>
            </a:br>
            <a:r>
              <a:rPr lang="en-US" sz="4900" i="1" dirty="0" smtClean="0"/>
              <a:t>CHAPTER</a:t>
            </a:r>
            <a:r>
              <a:rPr lang="en-US" sz="4900" b="1" i="1" dirty="0" smtClean="0"/>
              <a:t>- 2 </a:t>
            </a:r>
            <a:r>
              <a:rPr lang="en-US" sz="5300" b="1" i="1" dirty="0" smtClean="0"/>
              <a:t>/ </a:t>
            </a:r>
            <a:r>
              <a:rPr lang="en-US" sz="4400" i="1" dirty="0" smtClean="0"/>
              <a:t>FLUID PROPERTIES</a:t>
            </a:r>
            <a:endParaRPr lang="ar-IQ" dirty="0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2017-2018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09792" y="4484712"/>
            <a:ext cx="7854696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/>
              <a:t>Ahmed Layth, R.E., M.S.</a:t>
            </a:r>
            <a:endParaRPr lang="ar-IQ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5436096" y="810021"/>
            <a:ext cx="3265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ar-IQ" sz="2800" b="1" dirty="0">
                <a:solidFill>
                  <a:srgbClr val="FFFF00"/>
                </a:solidFill>
              </a:rPr>
              <a:t>الــمــحــاضــرة رقــم ( </a:t>
            </a:r>
            <a:r>
              <a:rPr lang="ar-IQ" sz="2800" b="1" dirty="0" smtClean="0">
                <a:solidFill>
                  <a:srgbClr val="FFFF00"/>
                </a:solidFill>
              </a:rPr>
              <a:t>3 </a:t>
            </a:r>
            <a:r>
              <a:rPr lang="ar-IQ" sz="2800" b="1" dirty="0">
                <a:solidFill>
                  <a:srgbClr val="FFFF00"/>
                </a:solidFill>
              </a:rPr>
              <a:t>)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002558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400" b="1" dirty="0">
                <a:latin typeface="+mj-lt"/>
              </a:rPr>
              <a:t>Viscosity </a:t>
            </a:r>
            <a:r>
              <a:rPr lang="en-US" sz="2400" b="1" dirty="0" smtClean="0">
                <a:latin typeface="+mj-lt"/>
              </a:rPr>
              <a:t>(µ) 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The viscosity, </a:t>
            </a:r>
            <a:r>
              <a:rPr lang="en-US" sz="2200" dirty="0">
                <a:latin typeface="+mj-lt"/>
              </a:rPr>
              <a:t>also called </a:t>
            </a:r>
            <a:r>
              <a:rPr lang="en-US" sz="2200" b="1" u="sng" dirty="0" smtClean="0">
                <a:solidFill>
                  <a:srgbClr val="FF0000"/>
                </a:solidFill>
                <a:latin typeface="+mj-lt"/>
              </a:rPr>
              <a:t>dynamic viscosity</a:t>
            </a:r>
            <a:r>
              <a:rPr lang="en-US" sz="2200" dirty="0" smtClean="0">
                <a:latin typeface="+mj-lt"/>
              </a:rPr>
              <a:t>, is the resistance of liquid to flow.</a:t>
            </a:r>
          </a:p>
          <a:p>
            <a:pPr marL="342900" indent="-342900" algn="just" rtl="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+mj-lt"/>
              </a:rPr>
              <a:t>The resistance to fluid flow is controlled by internal friction forces within the liquid.</a:t>
            </a:r>
          </a:p>
          <a:p>
            <a:pPr marL="342900" indent="-342900" algn="just" rtl="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+mj-lt"/>
              </a:rPr>
              <a:t>Thus, viscosity is a measure of the consistency of a fluid and its inability to flow.</a:t>
            </a:r>
          </a:p>
          <a:p>
            <a:pPr marL="342900" indent="-342900" algn="just" rtl="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+mj-lt"/>
              </a:rPr>
              <a:t>A high viscous fluid flows slowly.</a:t>
            </a:r>
            <a:endParaRPr lang="en-US" sz="2200" dirty="0">
              <a:latin typeface="+mj-lt"/>
            </a:endParaRPr>
          </a:p>
        </p:txBody>
      </p:sp>
      <p:pic>
        <p:nvPicPr>
          <p:cNvPr id="3" name="viscosity oil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57713" y="3419475"/>
            <a:ext cx="28575" cy="19050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3419475"/>
            <a:ext cx="6840760" cy="3240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395934"/>
      </p:ext>
    </p:extLst>
  </p:cSld>
  <p:clrMapOvr>
    <a:masterClrMapping/>
  </p:clrMapOvr>
  <p:transition>
    <p:dissolve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66787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200" b="0" dirty="0" smtClean="0">
                    <a:latin typeface="+mj-lt"/>
                  </a:rPr>
                  <a:t>Viscosity of water at 20 </a:t>
                </a:r>
                <a:r>
                  <a:rPr lang="en-US" sz="2200" dirty="0">
                    <a:latin typeface="+mj-lt"/>
                  </a:rPr>
                  <a:t>˚</a:t>
                </a:r>
                <a:r>
                  <a:rPr lang="en-US" sz="2200" dirty="0" smtClean="0">
                    <a:latin typeface="+mj-lt"/>
                  </a:rPr>
                  <a:t>C is:</a:t>
                </a:r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∗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sup>
                      </m:sSup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𝑃𝑎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 . 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𝑠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1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𝑚𝑃𝑎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 . 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𝑠</m:t>
                      </m:r>
                    </m:oMath>
                  </m:oMathPara>
                </a14:m>
                <a:endParaRPr lang="en-US" sz="220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Viscosity affected by temperature. The table below shows viscosity of water at different temperatures.</a:t>
                </a:r>
                <a:endParaRPr lang="en-US" sz="2200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endParaRPr lang="en-US" sz="220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endParaRPr lang="en-US" sz="2200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endParaRPr lang="en-US" sz="2200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endParaRPr lang="en-US" sz="2200" b="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endParaRPr lang="en-US" sz="2200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endParaRPr lang="en-US" sz="2200" b="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000" b="1" dirty="0" smtClean="0">
                    <a:latin typeface="+mj-lt"/>
                  </a:rPr>
                  <a:t>Kinematic Viscosity (</a:t>
                </a:r>
                <a:r>
                  <a:rPr lang="el-GR" sz="2000" b="1" dirty="0" smtClean="0">
                    <a:latin typeface="+mj-lt"/>
                  </a:rPr>
                  <a:t>ν</a:t>
                </a:r>
                <a:r>
                  <a:rPr lang="en-US" sz="2000" b="1" dirty="0" smtClean="0">
                    <a:latin typeface="+mj-lt"/>
                  </a:rPr>
                  <a:t>) 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000" dirty="0" smtClean="0">
                    <a:latin typeface="+mj-lt"/>
                  </a:rPr>
                  <a:t>Kinematic viscosity is the ratio of dynamic viscosity to mass density.</a:t>
                </a:r>
                <a:endParaRPr lang="en-US" sz="2000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000" dirty="0" smtClean="0">
                    <a:latin typeface="+mj-lt"/>
                  </a:rPr>
                  <a:t>Kinematic viscosity </a:t>
                </a:r>
                <a:r>
                  <a:rPr lang="en-US" sz="2000" dirty="0">
                    <a:latin typeface="+mj-lt"/>
                  </a:rPr>
                  <a:t>of water at 20 ˚C is:</a:t>
                </a:r>
              </a:p>
              <a:p>
                <a:pPr algn="ctr" rtl="0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sz="2000" b="1" dirty="0"/>
                      <m:t>ν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1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p>
                    </m:sSup>
                    <m:r>
                      <a:rPr lang="en-US" sz="2000" i="1">
                        <a:latin typeface="Cambria Math"/>
                        <a:ea typeface="Cambria Math"/>
                      </a:rPr>
                      <m:t> 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1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i="1" smtClean="0">
                        <a:latin typeface="Cambria Math"/>
                        <a:ea typeface="Cambria Math"/>
                      </a:rPr>
                      <m:t>𝜇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𝑠</m:t>
                    </m:r>
                  </m:oMath>
                </a14:m>
                <a:r>
                  <a:rPr lang="en-US" sz="2000" dirty="0" smtClean="0">
                    <a:latin typeface="+mj-lt"/>
                  </a:rPr>
                  <a:t> </a:t>
                </a:r>
                <a:r>
                  <a:rPr lang="en-US" sz="2800" b="1" dirty="0">
                    <a:solidFill>
                      <a:srgbClr val="7030A0"/>
                    </a:solidFill>
                    <a:latin typeface="+mj-lt"/>
                  </a:rPr>
                  <a:t>Prove</a:t>
                </a:r>
                <a:r>
                  <a:rPr lang="en-US" sz="2800" b="1" dirty="0" smtClean="0">
                    <a:solidFill>
                      <a:srgbClr val="7030A0"/>
                    </a:solidFill>
                    <a:latin typeface="+mj-lt"/>
                  </a:rPr>
                  <a:t>?</a:t>
                </a:r>
                <a:endParaRPr lang="en-US" sz="2800" b="1" dirty="0">
                  <a:solidFill>
                    <a:srgbClr val="7030A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6678751"/>
              </a:xfrm>
              <a:prstGeom prst="rect">
                <a:avLst/>
              </a:prstGeom>
              <a:blipFill rotWithShape="1">
                <a:blip r:embed="rId4"/>
                <a:stretch>
                  <a:fillRect l="-888" t="-547" r="-956" b="-1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1043608" y="3284984"/>
            <a:ext cx="7007187" cy="1355958"/>
            <a:chOff x="1619672" y="1700808"/>
            <a:chExt cx="7007187" cy="1355958"/>
          </a:xfrm>
        </p:grpSpPr>
        <p:grpSp>
          <p:nvGrpSpPr>
            <p:cNvPr id="11" name="Group 10"/>
            <p:cNvGrpSpPr/>
            <p:nvPr/>
          </p:nvGrpSpPr>
          <p:grpSpPr>
            <a:xfrm>
              <a:off x="3779912" y="1772816"/>
              <a:ext cx="2232248" cy="572878"/>
              <a:chOff x="2339752" y="4374902"/>
              <a:chExt cx="2232248" cy="635088"/>
            </a:xfrm>
          </p:grpSpPr>
          <p:pic>
            <p:nvPicPr>
              <p:cNvPr id="4099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97224" y="4374902"/>
                <a:ext cx="874776" cy="635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2339752" y="4571836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>
                    <a:rot lat="0" lon="0" rev="0"/>
                  </a:camera>
                  <a:lightRig rig="contrasting" dir="t">
                    <a:rot lat="0" lon="0" rev="4500000"/>
                  </a:lightRig>
                </a:scene3d>
                <a:sp3d contourW="6350" prstMaterial="metal">
                  <a:bevelT w="127000" h="31750" prst="relaxedInset"/>
                  <a:contourClr>
                    <a:schemeClr val="accent1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b="1" cap="all" dirty="0" smtClean="0">
                    <a:ln w="0"/>
                    <a:solidFill>
                      <a:srgbClr val="FF0000"/>
                    </a:solidFill>
                    <a:effectLst>
                      <a:reflection blurRad="12700" stA="50000" endPos="50000" dist="5000" dir="5400000" sy="-100000" rotWithShape="0"/>
                    </a:effectLst>
                  </a:rPr>
                  <a:t>Note</a:t>
                </a:r>
                <a:endParaRPr lang="en-US" b="1" cap="all" spc="0" dirty="0">
                  <a:ln w="0"/>
                  <a:solidFill>
                    <a:srgbClr val="FF0000"/>
                  </a:solidFill>
                  <a:effectLst>
                    <a:reflection blurRad="12700" stA="50000" endPos="50000" dist="5000" dir="5400000" sy="-100000" rotWithShape="0"/>
                  </a:effectLst>
                </a:endParaRP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1619672" y="1700808"/>
              <a:ext cx="7007187" cy="1224136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62672" y="2348880"/>
              <a:ext cx="686418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 rtl="0"/>
              <a:r>
                <a:rPr lang="en-US" sz="2000" dirty="0" smtClean="0">
                  <a:latin typeface="+mj-lt"/>
                </a:rPr>
                <a:t>Viscosity of a liquid decreases as temperature increases </a:t>
              </a:r>
              <a:r>
                <a:rPr lang="en-US" sz="2000" b="1" dirty="0" smtClean="0">
                  <a:solidFill>
                    <a:srgbClr val="7030A0"/>
                  </a:solidFill>
                  <a:latin typeface="+mj-lt"/>
                </a:rPr>
                <a:t>… </a:t>
              </a:r>
              <a:r>
                <a:rPr lang="en-US" sz="2000" dirty="0">
                  <a:solidFill>
                    <a:srgbClr val="7030A0"/>
                  </a:solidFill>
                  <a:latin typeface="+mj-lt"/>
                </a:rPr>
                <a:t>Why?</a:t>
              </a:r>
            </a:p>
            <a:p>
              <a:pPr algn="just" rtl="0"/>
              <a:endParaRPr lang="en-US" sz="2000" dirty="0"/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07502" y="2133114"/>
          <a:ext cx="8928996" cy="8229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232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08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5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20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68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40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52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408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808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2008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effectLst/>
                        </a:rPr>
                        <a:t>Temperature,</a:t>
                      </a:r>
                      <a:r>
                        <a:rPr lang="en-US" sz="2100" b="0" baseline="0" dirty="0" smtClean="0">
                          <a:effectLst/>
                        </a:rPr>
                        <a:t> </a:t>
                      </a:r>
                      <a:r>
                        <a:rPr lang="en-US" sz="2100" b="0" dirty="0" smtClean="0">
                          <a:effectLst/>
                        </a:rPr>
                        <a:t>°C</a:t>
                      </a:r>
                      <a:endParaRPr lang="en-US" sz="2100" b="0" dirty="0">
                        <a:effectLst/>
                        <a:latin typeface="+mj-lt"/>
                      </a:endParaRPr>
                    </a:p>
                  </a:txBody>
                  <a:tcPr marR="2000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effectLst/>
                        </a:rPr>
                        <a:t>10</a:t>
                      </a:r>
                      <a:endParaRPr lang="en-US" sz="2100" b="0" dirty="0">
                        <a:effectLst/>
                        <a:latin typeface="+mj-lt"/>
                      </a:endParaRPr>
                    </a:p>
                  </a:txBody>
                  <a:tcPr marR="2000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20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30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40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50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60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70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80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90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100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>
                          <a:effectLst/>
                        </a:rPr>
                        <a:t>Viscosity,</a:t>
                      </a:r>
                      <a:r>
                        <a:rPr lang="en-US" sz="2100" b="0" baseline="0" dirty="0" smtClean="0">
                          <a:effectLst/>
                        </a:rPr>
                        <a:t> </a:t>
                      </a:r>
                      <a:r>
                        <a:rPr lang="en-US" sz="2100" b="0" dirty="0" err="1" smtClean="0">
                          <a:effectLst/>
                        </a:rPr>
                        <a:t>mPa·s</a:t>
                      </a:r>
                      <a:endParaRPr lang="en-US" sz="2100" b="0" dirty="0">
                        <a:effectLst/>
                        <a:latin typeface="+mj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1.3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1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0.8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0.65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0.55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0.46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0.4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0.35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0.31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 smtClean="0"/>
                        <a:t>0.28</a:t>
                      </a:r>
                      <a:endParaRPr lang="en-US" sz="2100" b="0" dirty="0">
                        <a:latin typeface="+mj-lt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7782386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400" b="1" dirty="0" smtClean="0">
                <a:latin typeface="+mj-lt"/>
              </a:rPr>
              <a:t>Surface Tension (</a:t>
            </a:r>
            <a:r>
              <a:rPr lang="el-GR" sz="2400" b="1" dirty="0" smtClean="0">
                <a:latin typeface="+mj-lt"/>
              </a:rPr>
              <a:t>σ</a:t>
            </a:r>
            <a:r>
              <a:rPr lang="en-US" sz="2400" b="1" dirty="0" smtClean="0">
                <a:latin typeface="+mj-lt"/>
              </a:rPr>
              <a:t>) 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Surface tension is known as a membrane that seems to form on the free surface of a fluid due to cohesion forces</a:t>
            </a:r>
            <a:r>
              <a:rPr lang="en-US" sz="2200" dirty="0">
                <a:latin typeface="+mj-lt"/>
              </a:rPr>
              <a:t>.</a:t>
            </a: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3" name="viscosity oil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57713" y="3419475"/>
            <a:ext cx="28575" cy="19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672" y="1518270"/>
            <a:ext cx="4525824" cy="2702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484784"/>
            <a:ext cx="410445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Molecular attraction of a liquid forms due to cohesion and adhesion forces.</a:t>
            </a:r>
          </a:p>
          <a:p>
            <a:pPr algn="just" rtl="0">
              <a:spcAft>
                <a:spcPts val="1200"/>
              </a:spcAft>
            </a:pPr>
            <a:r>
              <a:rPr lang="en-US" sz="2200" b="1" dirty="0" smtClean="0">
                <a:solidFill>
                  <a:srgbClr val="00B050"/>
                </a:solidFill>
                <a:latin typeface="+mj-lt"/>
              </a:rPr>
              <a:t>Cohesion: </a:t>
            </a:r>
            <a:r>
              <a:rPr lang="en-US" sz="2200" dirty="0" smtClean="0">
                <a:latin typeface="+mj-lt"/>
              </a:rPr>
              <a:t>water </a:t>
            </a:r>
            <a:r>
              <a:rPr lang="en-US" sz="2200" dirty="0">
                <a:latin typeface="+mj-lt"/>
              </a:rPr>
              <a:t>is attracted to </a:t>
            </a:r>
            <a:r>
              <a:rPr lang="en-US" sz="2200" dirty="0" smtClean="0">
                <a:latin typeface="+mj-lt"/>
              </a:rPr>
              <a:t>water.</a:t>
            </a:r>
          </a:p>
          <a:p>
            <a:pPr algn="just" rtl="0"/>
            <a:r>
              <a:rPr lang="en-US" sz="2200" b="1" dirty="0" smtClean="0">
                <a:solidFill>
                  <a:srgbClr val="00B050"/>
                </a:solidFill>
                <a:latin typeface="+mj-lt"/>
              </a:rPr>
              <a:t>Adhesion</a:t>
            </a:r>
            <a:r>
              <a:rPr lang="en-US" sz="2200" b="1" dirty="0">
                <a:solidFill>
                  <a:srgbClr val="00B050"/>
                </a:solidFill>
                <a:latin typeface="+mj-lt"/>
              </a:rPr>
              <a:t>: </a:t>
            </a:r>
            <a:r>
              <a:rPr lang="en-US" sz="2200" dirty="0" smtClean="0">
                <a:latin typeface="+mj-lt"/>
              </a:rPr>
              <a:t>water </a:t>
            </a:r>
            <a:r>
              <a:rPr lang="en-US" sz="2200" dirty="0">
                <a:latin typeface="+mj-lt"/>
              </a:rPr>
              <a:t>is attracted to other </a:t>
            </a:r>
            <a:r>
              <a:rPr lang="en-US" sz="2200" dirty="0" smtClean="0">
                <a:latin typeface="+mj-lt"/>
              </a:rPr>
              <a:t>substances.</a:t>
            </a:r>
            <a:endParaRPr lang="en-US" sz="2200" dirty="0"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51520" y="4477616"/>
            <a:ext cx="8712968" cy="1831704"/>
            <a:chOff x="3265176" y="5013176"/>
            <a:chExt cx="8712968" cy="1831704"/>
          </a:xfrm>
        </p:grpSpPr>
        <p:grpSp>
          <p:nvGrpSpPr>
            <p:cNvPr id="11" name="Group 10"/>
            <p:cNvGrpSpPr/>
            <p:nvPr/>
          </p:nvGrpSpPr>
          <p:grpSpPr>
            <a:xfrm>
              <a:off x="5940152" y="5013176"/>
              <a:ext cx="2664296" cy="607568"/>
              <a:chOff x="5796136" y="5013176"/>
              <a:chExt cx="2664296" cy="607568"/>
            </a:xfrm>
          </p:grpSpPr>
          <p:pic>
            <p:nvPicPr>
              <p:cNvPr id="14" name="Picture 2" descr="Image result for interesting info pics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80312" y="5013176"/>
                <a:ext cx="1080120" cy="60756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5796136" y="5157192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>
                    <a:rot lat="0" lon="0" rev="0"/>
                  </a:camera>
                  <a:lightRig rig="contrasting" dir="t">
                    <a:rot lat="0" lon="0" rev="4500000"/>
                  </a:lightRig>
                </a:scene3d>
                <a:sp3d contourW="6350" prstMaterial="metal">
                  <a:bevelT w="127000" h="31750" prst="relaxedInset"/>
                  <a:contourClr>
                    <a:schemeClr val="accent1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b="1" cap="all" spc="0" dirty="0" smtClean="0">
                    <a:ln w="0"/>
                    <a:solidFill>
                      <a:srgbClr val="FF0000"/>
                    </a:solidFill>
                    <a:effectLst>
                      <a:reflection blurRad="12700" stA="50000" endPos="50000" dist="5000" dir="5400000" sy="-100000" rotWithShape="0"/>
                    </a:effectLst>
                  </a:rPr>
                  <a:t>interesting</a:t>
                </a:r>
                <a:endParaRPr lang="en-US" b="1" cap="all" spc="0" dirty="0">
                  <a:ln w="0"/>
                  <a:solidFill>
                    <a:srgbClr val="FF0000"/>
                  </a:solidFill>
                  <a:effectLst>
                    <a:reflection blurRad="12700" stA="50000" endPos="50000" dist="5000" dir="5400000" sy="-100000" rotWithShape="0"/>
                  </a:effectLst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3265176" y="5013176"/>
              <a:ext cx="8712968" cy="183170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37184" y="5661248"/>
              <a:ext cx="85689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0"/>
              <a:r>
                <a:rPr lang="en-US" sz="2000" dirty="0" smtClean="0"/>
                <a:t>Surface tension is the reason that insects are able to sit on a pond and a needle is able to float on the surface of a glass of water, even though both are denser than water supports them.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69695248"/>
      </p:ext>
    </p:extLst>
  </p:cSld>
  <p:clrMapOvr>
    <a:masterClrMapping/>
  </p:clrMapOvr>
  <p:transition>
    <p:dissolve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318135"/>
            <a:ext cx="89289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The effect of surface tension is illustrated for the case of </a:t>
            </a:r>
            <a:r>
              <a:rPr lang="en-US" sz="2200" b="1" u="sng" dirty="0" smtClean="0">
                <a:solidFill>
                  <a:srgbClr val="FF0000"/>
                </a:solidFill>
                <a:latin typeface="+mj-lt"/>
              </a:rPr>
              <a:t>capillary action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by inserting the end of a small diameter tube into a reservoir of water.</a:t>
            </a: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 smtClean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  <a:p>
            <a:pPr algn="just" rtl="0">
              <a:spcAft>
                <a:spcPts val="120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3" name="viscosity oil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57713" y="3419475"/>
            <a:ext cx="28575" cy="19050"/>
          </a:xfrm>
          <a:prstGeom prst="rect">
            <a:avLst/>
          </a:prstGeom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71575"/>
            <a:ext cx="756084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0883" y="1700808"/>
            <a:ext cx="18771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+mj-lt"/>
              </a:rPr>
              <a:t>capillary tubes</a:t>
            </a:r>
            <a:endParaRPr lang="en-US" sz="22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1882913"/>
            <a:ext cx="13024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200" dirty="0" smtClean="0">
                <a:latin typeface="+mj-lt"/>
              </a:rPr>
              <a:t>Capillary</a:t>
            </a:r>
          </a:p>
          <a:p>
            <a:pPr algn="ctr" rtl="0"/>
            <a:r>
              <a:rPr lang="en-US" sz="2200" dirty="0" smtClean="0">
                <a:latin typeface="+mj-lt"/>
              </a:rPr>
              <a:t>attraction</a:t>
            </a:r>
            <a:endParaRPr lang="en-US" sz="22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52105" y="1988840"/>
            <a:ext cx="12501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200" dirty="0" smtClean="0">
                <a:latin typeface="+mj-lt"/>
              </a:rPr>
              <a:t>Capillary</a:t>
            </a:r>
          </a:p>
          <a:p>
            <a:pPr algn="ctr" rtl="0"/>
            <a:r>
              <a:rPr lang="en-US" sz="2200" dirty="0" smtClean="0">
                <a:latin typeface="+mj-lt"/>
              </a:rPr>
              <a:t>repulsion</a:t>
            </a:r>
            <a:endParaRPr lang="en-US" sz="22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95736" y="4725144"/>
            <a:ext cx="8889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200" dirty="0" smtClean="0">
                <a:latin typeface="+mj-lt"/>
              </a:rPr>
              <a:t>Water</a:t>
            </a:r>
            <a:endParaRPr lang="en-US" sz="22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2887" y="4733508"/>
            <a:ext cx="11533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rtl="0"/>
            <a:r>
              <a:rPr lang="en-US" sz="2200" dirty="0" smtClean="0">
                <a:latin typeface="+mj-lt"/>
              </a:rPr>
              <a:t>Mercury</a:t>
            </a:r>
            <a:endParaRPr lang="en-US" sz="22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5683895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200" dirty="0" smtClean="0">
                <a:latin typeface="+mj-lt"/>
              </a:rPr>
              <a:t>For water:    </a:t>
            </a:r>
          </a:p>
          <a:p>
            <a:pPr algn="ctr" rtl="0"/>
            <a:r>
              <a:rPr lang="en-US" sz="2200" dirty="0" smtClean="0">
                <a:solidFill>
                  <a:srgbClr val="FF0000"/>
                </a:solidFill>
                <a:latin typeface="+mj-lt"/>
              </a:rPr>
              <a:t>cohesion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&lt;</a:t>
            </a:r>
            <a:r>
              <a:rPr lang="en-US" sz="2200" dirty="0" smtClean="0">
                <a:solidFill>
                  <a:srgbClr val="FF0000"/>
                </a:solidFill>
                <a:latin typeface="+mj-lt"/>
              </a:rPr>
              <a:t> adhesion</a:t>
            </a:r>
            <a:endParaRPr lang="en-US" sz="2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39351" y="5683894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2200" dirty="0" smtClean="0">
                <a:latin typeface="+mj-lt"/>
              </a:rPr>
              <a:t>For mercury:    </a:t>
            </a:r>
          </a:p>
          <a:p>
            <a:pPr algn="ctr" rtl="0"/>
            <a:r>
              <a:rPr lang="en-US" sz="2200" dirty="0" smtClean="0">
                <a:solidFill>
                  <a:srgbClr val="FF0000"/>
                </a:solidFill>
                <a:latin typeface="+mj-lt"/>
              </a:rPr>
              <a:t>cohesion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&gt;</a:t>
            </a:r>
            <a:r>
              <a:rPr lang="en-US" sz="2200" dirty="0" smtClean="0">
                <a:solidFill>
                  <a:srgbClr val="FF0000"/>
                </a:solidFill>
                <a:latin typeface="+mj-lt"/>
              </a:rPr>
              <a:t> adhesion</a:t>
            </a:r>
            <a:endParaRPr lang="en-US" sz="22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4800890"/>
      </p:ext>
    </p:extLst>
  </p:cSld>
  <p:clrMapOvr>
    <a:masterClrMapping/>
  </p:clrMapOvr>
  <p:transition>
    <p:dissolve/>
    <p:sndAc>
      <p:stSnd>
        <p:snd r:embed="rId5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4237</TotalTime>
  <Words>289</Words>
  <Application>Microsoft Office PowerPoint</Application>
  <PresentationFormat>On-screen Show (4:3)</PresentationFormat>
  <Paragraphs>87</Paragraphs>
  <Slides>5</Slides>
  <Notes>5</Notes>
  <HiddenSlides>0</HiddenSlides>
  <MMClips>3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Cambria Math</vt:lpstr>
      <vt:lpstr>Constantia</vt:lpstr>
      <vt:lpstr>Majalla UI</vt:lpstr>
      <vt:lpstr>Traditional Arabic</vt:lpstr>
      <vt:lpstr>Wingdings</vt:lpstr>
      <vt:lpstr>Wingdings 2</vt:lpstr>
      <vt:lpstr>Flow</vt:lpstr>
      <vt:lpstr>FLUID MECHANICS CHAPTER- 2 / FLUID PROPERTIES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lenovo</cp:lastModifiedBy>
  <cp:revision>363</cp:revision>
  <dcterms:created xsi:type="dcterms:W3CDTF">2012-04-06T10:32:00Z</dcterms:created>
  <dcterms:modified xsi:type="dcterms:W3CDTF">2018-01-14T09:44:11Z</dcterms:modified>
</cp:coreProperties>
</file>